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256" r:id="rId2"/>
    <p:sldId id="287" r:id="rId3"/>
    <p:sldId id="288" r:id="rId4"/>
    <p:sldId id="276" r:id="rId5"/>
    <p:sldId id="277" r:id="rId6"/>
    <p:sldId id="278" r:id="rId7"/>
    <p:sldId id="279" r:id="rId8"/>
    <p:sldId id="257" r:id="rId9"/>
    <p:sldId id="258" r:id="rId10"/>
    <p:sldId id="259" r:id="rId11"/>
    <p:sldId id="260" r:id="rId12"/>
    <p:sldId id="289" r:id="rId13"/>
    <p:sldId id="261" r:id="rId14"/>
    <p:sldId id="262" r:id="rId15"/>
    <p:sldId id="263" r:id="rId16"/>
    <p:sldId id="264" r:id="rId17"/>
    <p:sldId id="266" r:id="rId18"/>
    <p:sldId id="286" r:id="rId19"/>
    <p:sldId id="270" r:id="rId20"/>
    <p:sldId id="265" r:id="rId21"/>
    <p:sldId id="285" r:id="rId22"/>
    <p:sldId id="267" r:id="rId23"/>
    <p:sldId id="268" r:id="rId24"/>
    <p:sldId id="269" r:id="rId25"/>
    <p:sldId id="271" r:id="rId26"/>
    <p:sldId id="273" r:id="rId27"/>
    <p:sldId id="290" r:id="rId28"/>
    <p:sldId id="272" r:id="rId29"/>
    <p:sldId id="27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2"/>
      </p:cViewPr>
      <p:guideLst>
        <p:guide orient="horz" pos="2160"/>
        <p:guide pos="2880"/>
      </p:guideLst>
    </p:cSldViewPr>
  </p:slideViewPr>
  <p:notesTextViewPr>
    <p:cViewPr>
      <p:scale>
        <a:sx n="1" d="1"/>
        <a:sy n="1" d="1"/>
      </p:scale>
      <p:origin x="0" y="0"/>
    </p:cViewPr>
  </p:notesTextViewPr>
  <p:sorterViewPr>
    <p:cViewPr>
      <p:scale>
        <a:sx n="100" d="100"/>
        <a:sy n="100" d="100"/>
      </p:scale>
      <p:origin x="0" y="-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A7D3D3-C9B9-4128-97FE-1DFF25D075C4}" type="datetimeFigureOut">
              <a:rPr lang="en-GB" smtClean="0"/>
              <a:pPr/>
              <a:t>10/07/2014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14AC55-A264-4841-A042-22022D8BA2D2}" type="slidenum">
              <a:rPr lang="en-GB" smtClean="0"/>
              <a:pPr/>
              <a:t>‹#›</a:t>
            </a:fld>
            <a:endParaRPr lang="en-GB"/>
          </a:p>
        </p:txBody>
      </p:sp>
    </p:spTree>
    <p:extLst>
      <p:ext uri="{BB962C8B-B14F-4D97-AF65-F5344CB8AC3E}">
        <p14:creationId xmlns:p14="http://schemas.microsoft.com/office/powerpoint/2010/main" val="3453656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D45BF4-DC63-40E4-B707-6340C2D1CBD9}" type="datetimeFigureOut">
              <a:rPr lang="en-GB" smtClean="0"/>
              <a:pPr/>
              <a:t>10/07/2014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85BD78-2EAA-4D3A-A0A2-2B47157449B7}" type="slidenum">
              <a:rPr lang="en-GB" smtClean="0"/>
              <a:pPr/>
              <a:t>‹#›</a:t>
            </a:fld>
            <a:endParaRPr lang="en-GB"/>
          </a:p>
        </p:txBody>
      </p:sp>
    </p:spTree>
    <p:extLst>
      <p:ext uri="{BB962C8B-B14F-4D97-AF65-F5344CB8AC3E}">
        <p14:creationId xmlns:p14="http://schemas.microsoft.com/office/powerpoint/2010/main" val="403010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685BD78-2EAA-4D3A-A0A2-2B47157449B7}" type="slidenum">
              <a:rPr lang="en-GB" smtClean="0"/>
              <a:pPr/>
              <a:t>1</a:t>
            </a:fld>
            <a:endParaRPr lang="en-GB"/>
          </a:p>
        </p:txBody>
      </p:sp>
    </p:spTree>
    <p:extLst>
      <p:ext uri="{BB962C8B-B14F-4D97-AF65-F5344CB8AC3E}">
        <p14:creationId xmlns:p14="http://schemas.microsoft.com/office/powerpoint/2010/main" val="4093520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1334776162"/>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383219285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344201278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178452856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400497990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r>
              <a:rPr lang="en-US" smtClean="0"/>
              <a:t>11 July 2014</a:t>
            </a:r>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
        <p:nvSpPr>
          <p:cNvPr id="7" name="Slide Number Placeholder 6"/>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23495704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r>
              <a:rPr lang="en-US" smtClean="0"/>
              <a:t>11 July 2014</a:t>
            </a:r>
            <a:endParaRPr lang="en-GB"/>
          </a:p>
        </p:txBody>
      </p:sp>
      <p:sp>
        <p:nvSpPr>
          <p:cNvPr id="8" name="Footer Placeholder 7"/>
          <p:cNvSpPr>
            <a:spLocks noGrp="1"/>
          </p:cNvSpPr>
          <p:nvPr>
            <p:ph type="ftr" sz="quarter" idx="11"/>
          </p:nvPr>
        </p:nvSpPr>
        <p:spPr/>
        <p:txBody>
          <a:bodyPr/>
          <a:lstStyle/>
          <a:p>
            <a:r>
              <a:rPr lang="en-GB" smtClean="0"/>
              <a:t>PIG MEETING - APPLIED THERMAL ENGINEERING</a:t>
            </a:r>
            <a:endParaRPr lang="en-GB"/>
          </a:p>
        </p:txBody>
      </p:sp>
      <p:sp>
        <p:nvSpPr>
          <p:cNvPr id="9" name="Slide Number Placeholder 8"/>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5979650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r>
              <a:rPr lang="en-US" smtClean="0"/>
              <a:t>11 July 2014</a:t>
            </a:r>
            <a:endParaRPr lang="en-GB"/>
          </a:p>
        </p:txBody>
      </p:sp>
      <p:sp>
        <p:nvSpPr>
          <p:cNvPr id="4" name="Footer Placeholder 3"/>
          <p:cNvSpPr>
            <a:spLocks noGrp="1"/>
          </p:cNvSpPr>
          <p:nvPr>
            <p:ph type="ftr" sz="quarter" idx="11"/>
          </p:nvPr>
        </p:nvSpPr>
        <p:spPr/>
        <p:txBody>
          <a:bodyPr/>
          <a:lstStyle/>
          <a:p>
            <a:r>
              <a:rPr lang="en-GB" smtClean="0"/>
              <a:t>PIG MEETING - APPLIED THERMAL ENGINEERING</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287870863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11 July 2014</a:t>
            </a:r>
            <a:endParaRPr lang="en-GB"/>
          </a:p>
        </p:txBody>
      </p:sp>
      <p:sp>
        <p:nvSpPr>
          <p:cNvPr id="3" name="Footer Placeholder 2"/>
          <p:cNvSpPr>
            <a:spLocks noGrp="1"/>
          </p:cNvSpPr>
          <p:nvPr>
            <p:ph type="ftr" sz="quarter" idx="11"/>
          </p:nvPr>
        </p:nvSpPr>
        <p:spPr/>
        <p:txBody>
          <a:bodyPr/>
          <a:lstStyle/>
          <a:p>
            <a:r>
              <a:rPr lang="en-GB" smtClean="0"/>
              <a:t>PIG MEETING - APPLIED THERMAL ENGINEERING</a:t>
            </a:r>
            <a:endParaRPr lang="en-GB"/>
          </a:p>
        </p:txBody>
      </p:sp>
      <p:sp>
        <p:nvSpPr>
          <p:cNvPr id="4" name="Slide Number Placeholder 3"/>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242059880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11 July 2014</a:t>
            </a:r>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
        <p:nvSpPr>
          <p:cNvPr id="7" name="Slide Number Placeholder 6"/>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38860254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11 July 2014</a:t>
            </a:r>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
        <p:nvSpPr>
          <p:cNvPr id="7" name="Slide Number Placeholder 6"/>
          <p:cNvSpPr>
            <a:spLocks noGrp="1"/>
          </p:cNvSpPr>
          <p:nvPr>
            <p:ph type="sldNum" sz="quarter" idx="12"/>
          </p:nvPr>
        </p:nvSpPr>
        <p:spPr/>
        <p:txBody>
          <a:bodyPr/>
          <a:lstStyle/>
          <a:p>
            <a:fld id="{3404F9A6-81F5-44B1-9BCB-BE6DA3033DF0}" type="slidenum">
              <a:rPr lang="en-GB" smtClean="0"/>
              <a:pPr/>
              <a:t>‹#›</a:t>
            </a:fld>
            <a:endParaRPr lang="en-GB"/>
          </a:p>
        </p:txBody>
      </p:sp>
    </p:spTree>
    <p:extLst>
      <p:ext uri="{BB962C8B-B14F-4D97-AF65-F5344CB8AC3E}">
        <p14:creationId xmlns:p14="http://schemas.microsoft.com/office/powerpoint/2010/main" val="361738091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11 July 2014</a:t>
            </a: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PIG MEETING - APPLIED THERMAL ENGINEERING</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04F9A6-81F5-44B1-9BCB-BE6DA3033DF0}" type="slidenum">
              <a:rPr lang="en-GB" smtClean="0"/>
              <a:pPr/>
              <a:t>‹#›</a:t>
            </a:fld>
            <a:endParaRPr lang="en-GB"/>
          </a:p>
        </p:txBody>
      </p:sp>
    </p:spTree>
    <p:extLst>
      <p:ext uri="{BB962C8B-B14F-4D97-AF65-F5344CB8AC3E}">
        <p14:creationId xmlns:p14="http://schemas.microsoft.com/office/powerpoint/2010/main" val="734068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lsevier.com/locate/apthermeng"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elsevier.com/audioslide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elsevier.com/locate/aptherme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es.elsevier.com/ate/editor_decision.asp?docid=15651&amp;ms_num=ATE-2014-6062&amp;rev=2" TargetMode="External"/><Relationship Id="rId2" Type="http://schemas.openxmlformats.org/officeDocument/2006/relationships/hyperlink" Target="http://ees.elsevier.com/ate/reviewerSelectionSummary.aspx?docid=15651&amp;rev=2&amp;ms_num=ATE-2014-6062" TargetMode="External"/><Relationship Id="rId1" Type="http://schemas.openxmlformats.org/officeDocument/2006/relationships/slideLayout" Target="../slideLayouts/slideLayout2.xml"/><Relationship Id="rId4" Type="http://schemas.openxmlformats.org/officeDocument/2006/relationships/hyperlink" Target="http://ees.elsevier.com/ate/addCreateLinkedSubmissionGroup.aspx?docID=15651"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 Good Paper for </a:t>
            </a:r>
            <a:br>
              <a:rPr lang="en-GB" dirty="0" smtClean="0"/>
            </a:br>
            <a:r>
              <a:rPr lang="en-GB" dirty="0" smtClean="0"/>
              <a:t>Applied Thermal Engineering</a:t>
            </a:r>
            <a:endParaRPr lang="en-GB" dirty="0"/>
          </a:p>
        </p:txBody>
      </p:sp>
      <p:sp>
        <p:nvSpPr>
          <p:cNvPr id="3" name="Subtitle 2"/>
          <p:cNvSpPr>
            <a:spLocks noGrp="1"/>
          </p:cNvSpPr>
          <p:nvPr>
            <p:ph type="subTitle" idx="1"/>
          </p:nvPr>
        </p:nvSpPr>
        <p:spPr/>
        <p:txBody>
          <a:bodyPr>
            <a:normAutofit fontScale="70000" lnSpcReduction="20000"/>
          </a:bodyPr>
          <a:lstStyle/>
          <a:p>
            <a:r>
              <a:rPr lang="en-GB" dirty="0" err="1" smtClean="0"/>
              <a:t>Prof.</a:t>
            </a:r>
            <a:r>
              <a:rPr lang="en-GB" dirty="0" smtClean="0"/>
              <a:t> David </a:t>
            </a:r>
            <a:r>
              <a:rPr lang="en-GB" dirty="0" err="1" smtClean="0"/>
              <a:t>Reay</a:t>
            </a:r>
            <a:r>
              <a:rPr lang="en-GB" dirty="0" smtClean="0"/>
              <a:t>,</a:t>
            </a:r>
          </a:p>
          <a:p>
            <a:r>
              <a:rPr lang="en-GB" dirty="0" smtClean="0"/>
              <a:t>Editor-in-Chief</a:t>
            </a:r>
          </a:p>
          <a:p>
            <a:r>
              <a:rPr lang="en-GB" dirty="0" smtClean="0"/>
              <a:t>Heriot-Watt, Newcastle, Northumbria &amp; Nottingham University;</a:t>
            </a:r>
          </a:p>
          <a:p>
            <a:r>
              <a:rPr lang="en-GB" dirty="0" smtClean="0"/>
              <a:t>David Reay &amp; Associates</a:t>
            </a:r>
            <a:endParaRPr lang="en-GB" dirty="0"/>
          </a:p>
        </p:txBody>
      </p:sp>
    </p:spTree>
    <p:extLst>
      <p:ext uri="{BB962C8B-B14F-4D97-AF65-F5344CB8AC3E}">
        <p14:creationId xmlns:p14="http://schemas.microsoft.com/office/powerpoint/2010/main" val="40343164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Conference Papers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In most cases conference submissions do not make good journal papers without substantial changes:</a:t>
            </a:r>
          </a:p>
          <a:p>
            <a:pPr lvl="1"/>
            <a:r>
              <a:rPr lang="en-GB" dirty="0" smtClean="0"/>
              <a:t>Conference papers are often limited in length &amp; hence detailed content</a:t>
            </a:r>
          </a:p>
          <a:p>
            <a:pPr lvl="1"/>
            <a:r>
              <a:rPr lang="en-GB" dirty="0" smtClean="0"/>
              <a:t>They lack good reviews of previous work/relevant literature</a:t>
            </a:r>
          </a:p>
          <a:p>
            <a:pPr lvl="1"/>
            <a:r>
              <a:rPr lang="en-GB" dirty="0" smtClean="0"/>
              <a:t>The research reported may be at an early stage – too early for archival journals</a:t>
            </a:r>
          </a:p>
          <a:p>
            <a:pPr lvl="1"/>
            <a:r>
              <a:rPr lang="en-GB" dirty="0" smtClean="0"/>
              <a:t>The innovative aspects may be lacking</a:t>
            </a:r>
          </a:p>
          <a:p>
            <a:pPr lvl="1"/>
            <a:r>
              <a:rPr lang="en-GB" dirty="0" smtClean="0"/>
              <a:t>They are probably written for a narrower audience</a:t>
            </a:r>
          </a:p>
          <a:p>
            <a:pPr lvl="1"/>
            <a:r>
              <a:rPr lang="en-GB" dirty="0" smtClean="0"/>
              <a:t>Peer reviewing is probably less rigorous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10</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411568479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Special Issues</a:t>
            </a:r>
            <a:endParaRPr lang="en-GB" dirty="0"/>
          </a:p>
        </p:txBody>
      </p:sp>
      <p:sp>
        <p:nvSpPr>
          <p:cNvPr id="3" name="Content Placeholder 2"/>
          <p:cNvSpPr>
            <a:spLocks noGrp="1"/>
          </p:cNvSpPr>
          <p:nvPr>
            <p:ph idx="1"/>
          </p:nvPr>
        </p:nvSpPr>
        <p:spPr/>
        <p:txBody>
          <a:bodyPr>
            <a:normAutofit lnSpcReduction="10000"/>
          </a:bodyPr>
          <a:lstStyle/>
          <a:p>
            <a:r>
              <a:rPr lang="en-GB" dirty="0" smtClean="0"/>
              <a:t>But:  ATE publishes ‘Special Issues’ that are compilations of conference papers selected by Guest Editors.</a:t>
            </a:r>
          </a:p>
          <a:p>
            <a:pPr lvl="1"/>
            <a:r>
              <a:rPr lang="en-GB" dirty="0" smtClean="0"/>
              <a:t>The selected conference papers are extended and peer-reviewed to a higher standard (generally).</a:t>
            </a:r>
          </a:p>
          <a:p>
            <a:pPr lvl="1"/>
            <a:r>
              <a:rPr lang="en-GB" dirty="0" smtClean="0"/>
              <a:t>Guest Editors prepare an Editorial relating the papers to the conference theme(s)</a:t>
            </a:r>
          </a:p>
          <a:p>
            <a:pPr lvl="1"/>
            <a:r>
              <a:rPr lang="en-GB" dirty="0" smtClean="0"/>
              <a:t>The authors, of course, get a citation that carries more weight than a conference paper (which may have limited distribution/accessibility)</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11</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47747577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Review Papers</a:t>
            </a:r>
            <a:endParaRPr lang="en-GB" dirty="0"/>
          </a:p>
        </p:txBody>
      </p:sp>
      <p:sp>
        <p:nvSpPr>
          <p:cNvPr id="3" name="Content Placeholder 2"/>
          <p:cNvSpPr>
            <a:spLocks noGrp="1"/>
          </p:cNvSpPr>
          <p:nvPr>
            <p:ph idx="1"/>
          </p:nvPr>
        </p:nvSpPr>
        <p:spPr/>
        <p:txBody>
          <a:bodyPr>
            <a:normAutofit fontScale="92500"/>
          </a:bodyPr>
          <a:lstStyle/>
          <a:p>
            <a:r>
              <a:rPr lang="en-GB" dirty="0" smtClean="0"/>
              <a:t>Review Papers are normally invited by the Editors </a:t>
            </a:r>
          </a:p>
          <a:p>
            <a:r>
              <a:rPr lang="en-GB" dirty="0" smtClean="0"/>
              <a:t>OR an author may submit the idea of a review to an Editor and await a decision on its relevance, scope and the author’s expertise in the area.</a:t>
            </a:r>
          </a:p>
          <a:p>
            <a:r>
              <a:rPr lang="en-GB" dirty="0" smtClean="0"/>
              <a:t>Many reviews are well-cited – in the top 25 ATE cited papers probably 10 or more are review papers.</a:t>
            </a:r>
          </a:p>
          <a:p>
            <a:r>
              <a:rPr lang="en-GB" dirty="0" smtClean="0"/>
              <a:t>They can be longer than Research papers.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12</a:t>
            </a:fld>
            <a:endParaRPr lang="en-GB"/>
          </a:p>
        </p:txBody>
      </p:sp>
    </p:spTree>
    <p:extLst>
      <p:ext uri="{BB962C8B-B14F-4D97-AF65-F5344CB8AC3E}">
        <p14:creationId xmlns:p14="http://schemas.microsoft.com/office/powerpoint/2010/main" val="3958052309"/>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‘Good’ Paper for ATE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Paper Title</a:t>
            </a:r>
          </a:p>
          <a:p>
            <a:pPr lvl="1"/>
            <a:r>
              <a:rPr lang="en-GB" dirty="0" smtClean="0"/>
              <a:t>Very important – attracts the potential reader’s attention and may be used in search engines</a:t>
            </a:r>
          </a:p>
          <a:p>
            <a:pPr lvl="1"/>
            <a:r>
              <a:rPr lang="en-GB" dirty="0" smtClean="0"/>
              <a:t>Do not use acronyms (remember the papers are read world-wide and some acronyms may be unfamiliar in some countries)</a:t>
            </a:r>
          </a:p>
          <a:p>
            <a:pPr lvl="1"/>
            <a:r>
              <a:rPr lang="en-GB" dirty="0" smtClean="0"/>
              <a:t>One simple example – PI can be process integration (most common) or process intensification (less common)</a:t>
            </a:r>
          </a:p>
          <a:p>
            <a:pPr lvl="1"/>
            <a:r>
              <a:rPr lang="en-GB" dirty="0" smtClean="0"/>
              <a:t>Title should be not too long but should cover the main topic</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13</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81042259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Keywords</a:t>
            </a:r>
            <a:endParaRPr lang="en-GB" dirty="0"/>
          </a:p>
        </p:txBody>
      </p:sp>
      <p:sp>
        <p:nvSpPr>
          <p:cNvPr id="3" name="Content Placeholder 2"/>
          <p:cNvSpPr>
            <a:spLocks noGrp="1"/>
          </p:cNvSpPr>
          <p:nvPr>
            <p:ph idx="1"/>
          </p:nvPr>
        </p:nvSpPr>
        <p:spPr/>
        <p:txBody>
          <a:bodyPr>
            <a:normAutofit fontScale="92500"/>
          </a:bodyPr>
          <a:lstStyle/>
          <a:p>
            <a:r>
              <a:rPr lang="en-GB" dirty="0" smtClean="0"/>
              <a:t>Again useful for search engines, but it also helps the Editor find reviewers from his/her database</a:t>
            </a:r>
          </a:p>
          <a:p>
            <a:r>
              <a:rPr lang="en-GB" dirty="0" smtClean="0"/>
              <a:t>5 or 6 is more than adequate</a:t>
            </a:r>
          </a:p>
          <a:p>
            <a:r>
              <a:rPr lang="en-GB" dirty="0" smtClean="0"/>
              <a:t>Start with the main theme</a:t>
            </a:r>
          </a:p>
          <a:p>
            <a:r>
              <a:rPr lang="en-GB" dirty="0" smtClean="0"/>
              <a:t>E.g. Geothermal energy; energy recovery; electricity generation; </a:t>
            </a:r>
            <a:r>
              <a:rPr lang="en-GB" dirty="0" err="1" smtClean="0"/>
              <a:t>Kalina</a:t>
            </a:r>
            <a:r>
              <a:rPr lang="en-GB" dirty="0" smtClean="0"/>
              <a:t> cycle.  </a:t>
            </a:r>
            <a:r>
              <a:rPr lang="en-GB" dirty="0"/>
              <a:t>F</a:t>
            </a:r>
            <a:r>
              <a:rPr lang="en-GB" dirty="0" smtClean="0"/>
              <a:t>or a paper on the topic of: ‘</a:t>
            </a:r>
            <a:r>
              <a:rPr lang="en-GB" i="1" dirty="0" smtClean="0"/>
              <a:t>Recovery of energy from geothermal wells for electricity generation, based upon the </a:t>
            </a:r>
            <a:r>
              <a:rPr lang="en-GB" i="1" dirty="0" err="1" smtClean="0"/>
              <a:t>Kalina</a:t>
            </a:r>
            <a:r>
              <a:rPr lang="en-GB" i="1" dirty="0" smtClean="0"/>
              <a:t> cycle’</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14</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331321278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Graphical Abstract and Highlights</a:t>
            </a:r>
            <a:endParaRPr lang="en-GB" dirty="0"/>
          </a:p>
        </p:txBody>
      </p:sp>
      <p:sp>
        <p:nvSpPr>
          <p:cNvPr id="3" name="Content Placeholder 2"/>
          <p:cNvSpPr>
            <a:spLocks noGrp="1"/>
          </p:cNvSpPr>
          <p:nvPr>
            <p:ph idx="1"/>
          </p:nvPr>
        </p:nvSpPr>
        <p:spPr/>
        <p:txBody>
          <a:bodyPr>
            <a:normAutofit fontScale="55000" lnSpcReduction="20000"/>
          </a:bodyPr>
          <a:lstStyle/>
          <a:p>
            <a:r>
              <a:rPr lang="en-GB" i="1" dirty="0" smtClean="0"/>
              <a:t>Experimental study on an inverter heat pump with HFC125 operating near the refrigerant critical point</a:t>
            </a:r>
          </a:p>
          <a:p>
            <a:r>
              <a:rPr lang="en-GB" dirty="0" smtClean="0"/>
              <a:t>Pages 1-7</a:t>
            </a:r>
          </a:p>
          <a:p>
            <a:r>
              <a:rPr lang="en-GB" dirty="0" smtClean="0"/>
              <a:t>Fang Wang, </a:t>
            </a:r>
            <a:r>
              <a:rPr lang="en-GB" dirty="0" err="1" smtClean="0"/>
              <a:t>Fengkun</a:t>
            </a:r>
            <a:r>
              <a:rPr lang="en-GB" dirty="0" smtClean="0"/>
              <a:t> Wang, </a:t>
            </a:r>
            <a:r>
              <a:rPr lang="en-GB" dirty="0" err="1" smtClean="0"/>
              <a:t>Xiaowei</a:t>
            </a:r>
            <a:r>
              <a:rPr lang="en-GB" dirty="0" smtClean="0"/>
              <a:t> Fan, </a:t>
            </a:r>
            <a:r>
              <a:rPr lang="en-GB" dirty="0" err="1" smtClean="0"/>
              <a:t>Zhiwei</a:t>
            </a:r>
            <a:r>
              <a:rPr lang="en-GB" dirty="0" smtClean="0"/>
              <a:t> </a:t>
            </a:r>
            <a:r>
              <a:rPr lang="en-GB" dirty="0" err="1" smtClean="0"/>
              <a:t>Lian</a:t>
            </a:r>
            <a:endParaRPr lang="en-GB" dirty="0" smtClean="0"/>
          </a:p>
          <a:p>
            <a:endParaRPr lang="en-GB" dirty="0" smtClean="0"/>
          </a:p>
          <a:p>
            <a:r>
              <a:rPr lang="en-GB" dirty="0" smtClean="0"/>
              <a:t> Show preview  |   PDF (1252 K)   |   Related articles  |  Related reference work articles     </a:t>
            </a:r>
          </a:p>
          <a:p>
            <a:endParaRPr lang="en-GB" dirty="0" smtClean="0"/>
          </a:p>
          <a:p>
            <a:r>
              <a:rPr lang="en-GB" i="1" dirty="0" smtClean="0"/>
              <a:t>Graphical abstract  (Here the author may show a graph or other illustration covering an important outcome</a:t>
            </a:r>
            <a:r>
              <a:rPr lang="en-GB" dirty="0" smtClean="0"/>
              <a:t>)</a:t>
            </a:r>
          </a:p>
          <a:p>
            <a:pPr marL="0" indent="0">
              <a:buNone/>
            </a:pPr>
            <a:endParaRPr lang="en-GB" dirty="0" smtClean="0"/>
          </a:p>
          <a:p>
            <a:r>
              <a:rPr lang="en-GB" i="1" dirty="0" smtClean="0"/>
              <a:t>Highlights</a:t>
            </a:r>
          </a:p>
          <a:p>
            <a:r>
              <a:rPr lang="en-GB" i="1" dirty="0" smtClean="0"/>
              <a:t>► An inverter heat pump with HFC125 operating near the refrigerant critical point. ► The COP and </a:t>
            </a:r>
            <a:r>
              <a:rPr lang="en-GB" i="1" dirty="0" err="1" smtClean="0"/>
              <a:t>exergy</a:t>
            </a:r>
            <a:r>
              <a:rPr lang="en-GB" i="1" dirty="0" smtClean="0"/>
              <a:t> efficiency varied with outlet temperatures of heat sink. ► The </a:t>
            </a:r>
            <a:r>
              <a:rPr lang="en-GB" i="1" dirty="0" err="1" smtClean="0"/>
              <a:t>exergy</a:t>
            </a:r>
            <a:r>
              <a:rPr lang="en-GB" i="1" dirty="0" smtClean="0"/>
              <a:t> defect in each component was performed. ► A maximum </a:t>
            </a:r>
            <a:r>
              <a:rPr lang="en-GB" i="1" dirty="0" err="1" smtClean="0"/>
              <a:t>exergy</a:t>
            </a:r>
            <a:r>
              <a:rPr lang="en-GB" i="1" dirty="0" smtClean="0"/>
              <a:t> efficiency was obtained around 65 °C of hot water temperature</a:t>
            </a:r>
            <a:endParaRPr lang="en-GB" i="1"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15</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61614990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Main Paper Sections - 1</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Abstract</a:t>
            </a:r>
          </a:p>
          <a:p>
            <a:r>
              <a:rPr lang="en-GB" dirty="0" smtClean="0"/>
              <a:t>(Contents List – can be useful for extended Review Papers)</a:t>
            </a:r>
          </a:p>
          <a:p>
            <a:r>
              <a:rPr lang="en-GB" dirty="0" smtClean="0"/>
              <a:t>Nomenclature – (Alphabetical + Greek + sub/superscripts + acronyms etc.)</a:t>
            </a:r>
          </a:p>
          <a:p>
            <a:r>
              <a:rPr lang="en-GB" dirty="0" smtClean="0"/>
              <a:t>Introduction  </a:t>
            </a:r>
          </a:p>
          <a:p>
            <a:r>
              <a:rPr lang="en-GB" dirty="0" smtClean="0"/>
              <a:t>Main text (theory, experiments etc.)</a:t>
            </a:r>
          </a:p>
          <a:p>
            <a:r>
              <a:rPr lang="en-GB" dirty="0" smtClean="0"/>
              <a:t>Discussion of results</a:t>
            </a:r>
          </a:p>
          <a:p>
            <a:r>
              <a:rPr lang="en-GB" dirty="0" smtClean="0"/>
              <a:t>Conclusions</a:t>
            </a:r>
          </a:p>
          <a:p>
            <a:r>
              <a:rPr lang="en-GB" dirty="0" smtClean="0"/>
              <a:t>Acknowledgements</a:t>
            </a:r>
          </a:p>
          <a:p>
            <a:r>
              <a:rPr lang="en-GB" dirty="0" smtClean="0"/>
              <a:t>References</a:t>
            </a:r>
          </a:p>
          <a:p>
            <a:r>
              <a:rPr lang="en-GB" dirty="0" smtClean="0"/>
              <a:t>(Appendices)</a:t>
            </a:r>
          </a:p>
          <a:p>
            <a:r>
              <a:rPr lang="en-GB" dirty="0" smtClean="0"/>
              <a:t>Tables &amp; Figures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16</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117666854"/>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Main Paper Sections - 2</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Journals do indicate in the ‘Instructions to Authors’ the appropriate length of papers – these tend to be guidelines.</a:t>
            </a:r>
          </a:p>
          <a:p>
            <a:r>
              <a:rPr lang="en-GB" dirty="0" smtClean="0"/>
              <a:t>ATE has:</a:t>
            </a:r>
          </a:p>
          <a:p>
            <a:pPr lvl="1"/>
            <a:r>
              <a:rPr lang="en-GB" dirty="0" smtClean="0"/>
              <a:t>Short communication/technical note – up to 1500 words + 4 figures/tables</a:t>
            </a:r>
          </a:p>
          <a:p>
            <a:pPr lvl="1"/>
            <a:r>
              <a:rPr lang="en-GB" dirty="0" smtClean="0"/>
              <a:t>Research paper – 4000 words + 12 figures/tables</a:t>
            </a:r>
          </a:p>
          <a:p>
            <a:pPr lvl="1"/>
            <a:r>
              <a:rPr lang="en-GB" dirty="0" smtClean="0"/>
              <a:t>Review articles – 5000 words (to be increased)</a:t>
            </a:r>
          </a:p>
          <a:p>
            <a:r>
              <a:rPr lang="en-GB" dirty="0" smtClean="0"/>
              <a:t>The word count excludes the abstract, nomenclature, references and is a guideline.</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17</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87386260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Main Paper Sections - 2</a:t>
            </a:r>
            <a:endParaRPr lang="en-GB" dirty="0"/>
          </a:p>
        </p:txBody>
      </p:sp>
      <p:sp>
        <p:nvSpPr>
          <p:cNvPr id="3" name="Content Placeholder 2"/>
          <p:cNvSpPr>
            <a:spLocks noGrp="1"/>
          </p:cNvSpPr>
          <p:nvPr>
            <p:ph idx="1"/>
          </p:nvPr>
        </p:nvSpPr>
        <p:spPr/>
        <p:txBody>
          <a:bodyPr/>
          <a:lstStyle/>
          <a:p>
            <a:r>
              <a:rPr lang="en-GB" dirty="0" smtClean="0"/>
              <a:t>It is helpful to editors and reviewers if pages are numbered </a:t>
            </a:r>
          </a:p>
          <a:p>
            <a:r>
              <a:rPr lang="en-GB" dirty="0" smtClean="0"/>
              <a:t>It is also useful to give each text line a number – this aids reviewers in highlighting where their comments apply.</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18</a:t>
            </a:fld>
            <a:endParaRPr lang="en-GB"/>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Abstract</a:t>
            </a:r>
            <a:endParaRPr lang="en-GB" dirty="0"/>
          </a:p>
        </p:txBody>
      </p:sp>
      <p:sp>
        <p:nvSpPr>
          <p:cNvPr id="3" name="Content Placeholder 2"/>
          <p:cNvSpPr>
            <a:spLocks noGrp="1"/>
          </p:cNvSpPr>
          <p:nvPr>
            <p:ph idx="1"/>
          </p:nvPr>
        </p:nvSpPr>
        <p:spPr/>
        <p:txBody>
          <a:bodyPr/>
          <a:lstStyle/>
          <a:p>
            <a:r>
              <a:rPr lang="en-GB" dirty="0" smtClean="0"/>
              <a:t>Typically 200 words</a:t>
            </a:r>
          </a:p>
          <a:p>
            <a:r>
              <a:rPr lang="en-GB" dirty="0" smtClean="0"/>
              <a:t>It states not just what you have done, but the principal outputs of the work.</a:t>
            </a:r>
          </a:p>
          <a:p>
            <a:r>
              <a:rPr lang="en-GB" dirty="0" smtClean="0"/>
              <a:t>Ideally there will be quantified data</a:t>
            </a:r>
          </a:p>
          <a:p>
            <a:r>
              <a:rPr lang="en-GB" dirty="0" smtClean="0"/>
              <a:t>It is a ‘stand alone’ item so should be written to attract the reader’s attention – it may be the only part he has access to in data searches.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19</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62724280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Journal URL and Home Page</a:t>
            </a:r>
            <a:br>
              <a:rPr lang="en-GB" dirty="0" smtClean="0"/>
            </a:br>
            <a:r>
              <a:rPr lang="en-GB" dirty="0" smtClean="0">
                <a:hlinkClick r:id="rId2"/>
              </a:rPr>
              <a:t>www.elsevier.com/locate/apthermeng</a:t>
            </a:r>
            <a:endParaRPr lang="en-GB" dirty="0"/>
          </a:p>
        </p:txBody>
      </p:sp>
      <p:sp>
        <p:nvSpPr>
          <p:cNvPr id="3" name="Date Placeholder 2"/>
          <p:cNvSpPr>
            <a:spLocks noGrp="1"/>
          </p:cNvSpPr>
          <p:nvPr>
            <p:ph type="dt" sz="half" idx="10"/>
          </p:nvPr>
        </p:nvSpPr>
        <p:spPr/>
        <p:txBody>
          <a:bodyPr/>
          <a:lstStyle/>
          <a:p>
            <a:r>
              <a:rPr lang="en-US" smtClean="0"/>
              <a:t>11 July 2014</a:t>
            </a:r>
            <a:endParaRPr lang="en-GB"/>
          </a:p>
        </p:txBody>
      </p:sp>
      <p:sp>
        <p:nvSpPr>
          <p:cNvPr id="4" name="Footer Placeholder 3"/>
          <p:cNvSpPr>
            <a:spLocks noGrp="1"/>
          </p:cNvSpPr>
          <p:nvPr>
            <p:ph type="ftr" sz="quarter" idx="11"/>
          </p:nvPr>
        </p:nvSpPr>
        <p:spPr/>
        <p:txBody>
          <a:bodyPr/>
          <a:lstStyle/>
          <a:p>
            <a:r>
              <a:rPr lang="en-GB" smtClean="0"/>
              <a:t>PIG MEETING - APPLIED THERMAL ENGINEERING</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a:t>
            </a:fld>
            <a:endParaRPr lang="en-GB"/>
          </a:p>
        </p:txBody>
      </p:sp>
      <p:pic>
        <p:nvPicPr>
          <p:cNvPr id="7" name="Picture 2"/>
          <p:cNvPicPr>
            <a:picLocks noChangeAspect="1" noChangeArrowheads="1"/>
          </p:cNvPicPr>
          <p:nvPr/>
        </p:nvPicPr>
        <p:blipFill>
          <a:blip r:embed="rId3" cstate="print"/>
          <a:srcRect/>
          <a:stretch>
            <a:fillRect/>
          </a:stretch>
        </p:blipFill>
        <p:spPr bwMode="auto">
          <a:xfrm>
            <a:off x="827584" y="1844824"/>
            <a:ext cx="7871180" cy="4427539"/>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Introduction</a:t>
            </a:r>
            <a:endParaRPr lang="en-GB" dirty="0"/>
          </a:p>
        </p:txBody>
      </p:sp>
      <p:sp>
        <p:nvSpPr>
          <p:cNvPr id="3" name="Content Placeholder 2"/>
          <p:cNvSpPr>
            <a:spLocks noGrp="1"/>
          </p:cNvSpPr>
          <p:nvPr>
            <p:ph idx="1"/>
          </p:nvPr>
        </p:nvSpPr>
        <p:spPr/>
        <p:txBody>
          <a:bodyPr>
            <a:normAutofit lnSpcReduction="10000"/>
          </a:bodyPr>
          <a:lstStyle/>
          <a:p>
            <a:r>
              <a:rPr lang="en-GB" dirty="0" smtClean="0"/>
              <a:t>As well as introducing your work, it should include a review of relevant literature and previous research in the field.</a:t>
            </a:r>
          </a:p>
          <a:p>
            <a:r>
              <a:rPr lang="en-GB" dirty="0" smtClean="0"/>
              <a:t>Conclude with a summary of what you are proposing to report on, highlighting how it moves on from earlier work.</a:t>
            </a:r>
          </a:p>
          <a:p>
            <a:r>
              <a:rPr lang="en-GB" dirty="0" smtClean="0"/>
              <a:t>The Introduction may contain most of the references you cite in your paper, if the review is extensive.</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20</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90543901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Introduction - 2</a:t>
            </a:r>
            <a:endParaRPr lang="en-GB" dirty="0"/>
          </a:p>
        </p:txBody>
      </p:sp>
      <p:sp>
        <p:nvSpPr>
          <p:cNvPr id="3" name="Content Placeholder 2"/>
          <p:cNvSpPr>
            <a:spLocks noGrp="1"/>
          </p:cNvSpPr>
          <p:nvPr>
            <p:ph idx="1"/>
          </p:nvPr>
        </p:nvSpPr>
        <p:spPr/>
        <p:txBody>
          <a:bodyPr/>
          <a:lstStyle/>
          <a:p>
            <a:r>
              <a:rPr lang="en-GB" dirty="0" smtClean="0"/>
              <a:t>When using multiple references e.g. (2), (3) (7) 10) … briefly describe features of EACH reference rather than just giving an overview of what is included.</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21</a:t>
            </a:fld>
            <a:endParaRPr lang="en-GB"/>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Text</a:t>
            </a:r>
            <a:endParaRPr lang="en-GB" dirty="0"/>
          </a:p>
        </p:txBody>
      </p:sp>
      <p:sp>
        <p:nvSpPr>
          <p:cNvPr id="3" name="Content Placeholder 2"/>
          <p:cNvSpPr>
            <a:spLocks noGrp="1"/>
          </p:cNvSpPr>
          <p:nvPr>
            <p:ph idx="1"/>
          </p:nvPr>
        </p:nvSpPr>
        <p:spPr/>
        <p:txBody>
          <a:bodyPr/>
          <a:lstStyle/>
          <a:p>
            <a:r>
              <a:rPr lang="en-GB" dirty="0" smtClean="0"/>
              <a:t>May be sub-divided into numbered sections/subsections</a:t>
            </a:r>
          </a:p>
          <a:p>
            <a:r>
              <a:rPr lang="en-GB" dirty="0" smtClean="0"/>
              <a:t>Experimental data should be backed up by error analyses/instrumentation accuracies etc. Data on the test facility – a photo of it helps (cases where no rig existed!)</a:t>
            </a:r>
          </a:p>
          <a:p>
            <a:r>
              <a:rPr lang="en-GB" dirty="0" smtClean="0"/>
              <a:t>Heavy theory can be relegated to an Appendix</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22</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120041139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Discussion of Results</a:t>
            </a:r>
            <a:endParaRPr lang="en-GB" dirty="0"/>
          </a:p>
        </p:txBody>
      </p:sp>
      <p:sp>
        <p:nvSpPr>
          <p:cNvPr id="3" name="Content Placeholder 2"/>
          <p:cNvSpPr>
            <a:spLocks noGrp="1"/>
          </p:cNvSpPr>
          <p:nvPr>
            <p:ph idx="1"/>
          </p:nvPr>
        </p:nvSpPr>
        <p:spPr/>
        <p:txBody>
          <a:bodyPr/>
          <a:lstStyle/>
          <a:p>
            <a:r>
              <a:rPr lang="en-GB" dirty="0" smtClean="0"/>
              <a:t>An analysis of your experimental/theoretical data.</a:t>
            </a:r>
          </a:p>
          <a:p>
            <a:r>
              <a:rPr lang="en-GB" dirty="0" smtClean="0"/>
              <a:t>Highlight important outcomes and also areas where you feel further research may be warranted.</a:t>
            </a:r>
          </a:p>
          <a:p>
            <a:r>
              <a:rPr lang="en-GB" dirty="0" smtClean="0"/>
              <a:t>Be objective in your analysis – you are a scientist/engineer, after all!</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23</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29298646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Be brief</a:t>
            </a:r>
          </a:p>
          <a:p>
            <a:r>
              <a:rPr lang="en-GB" dirty="0" smtClean="0"/>
              <a:t>Do not repeat whole paragraphs from the Discussion of Results</a:t>
            </a:r>
          </a:p>
          <a:p>
            <a:r>
              <a:rPr lang="en-GB" dirty="0" smtClean="0"/>
              <a:t>You may use bullet points</a:t>
            </a:r>
          </a:p>
          <a:p>
            <a:r>
              <a:rPr lang="en-GB" dirty="0" smtClean="0"/>
              <a:t>Do not cite references or figures in the Conclusions </a:t>
            </a:r>
          </a:p>
          <a:p>
            <a:r>
              <a:rPr lang="en-GB" dirty="0" smtClean="0"/>
              <a:t>Make sure results mentioned here are consistent with those in the Abstract.</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24</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34943750"/>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Acknowledgements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Supporting bodies (EPSRC &amp; Contract number); companies funding the R&amp;D; colleagues who helped significantly (but are not co-authors)</a:t>
            </a:r>
          </a:p>
          <a:p>
            <a:r>
              <a:rPr lang="en-GB" dirty="0" smtClean="0"/>
              <a:t>Brief if possible.</a:t>
            </a:r>
          </a:p>
          <a:p>
            <a:r>
              <a:rPr lang="en-GB" dirty="0" smtClean="0"/>
              <a:t>Acknowledge material taken from other workers/publications where you have sought permission.</a:t>
            </a:r>
          </a:p>
          <a:p>
            <a:endParaRPr lang="en-GB" dirty="0"/>
          </a:p>
          <a:p>
            <a:r>
              <a:rPr lang="en-GB" dirty="0" smtClean="0"/>
              <a:t>ATE does not carry pen portraits of the authors, unlike some journals.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25</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256832378"/>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Figures &amp; Tables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Tables headings go ABOVE Tables.  Check any symbols/acronyms used are listed earlier.</a:t>
            </a:r>
          </a:p>
          <a:p>
            <a:r>
              <a:rPr lang="en-GB" dirty="0" smtClean="0"/>
              <a:t>Figures numbered sequentially. May be submitted as separate files or in the text as a single document. Titles go BELOW figures.</a:t>
            </a:r>
          </a:p>
          <a:p>
            <a:r>
              <a:rPr lang="en-GB" dirty="0" smtClean="0"/>
              <a:t>Read journal guidelines regarding number of each allowed (if limited)</a:t>
            </a:r>
          </a:p>
          <a:p>
            <a:r>
              <a:rPr lang="en-GB" dirty="0" smtClean="0"/>
              <a:t>Check for legibility at the size they are likely to appear in the printed version of ATE (which is also not in colour unless specifically requested and paid for by the author)</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26</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4018171857"/>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Videos &amp; Webcasts</a:t>
            </a:r>
            <a:endParaRPr lang="en-GB" dirty="0"/>
          </a:p>
        </p:txBody>
      </p:sp>
      <p:sp>
        <p:nvSpPr>
          <p:cNvPr id="3" name="Content Placeholder 2"/>
          <p:cNvSpPr>
            <a:spLocks noGrp="1"/>
          </p:cNvSpPr>
          <p:nvPr>
            <p:ph idx="1"/>
          </p:nvPr>
        </p:nvSpPr>
        <p:spPr/>
        <p:txBody>
          <a:bodyPr/>
          <a:lstStyle/>
          <a:p>
            <a:r>
              <a:rPr lang="en-GB" dirty="0" smtClean="0"/>
              <a:t>You can now add videos to a paper and these will appear in on-line versions.</a:t>
            </a:r>
          </a:p>
          <a:p>
            <a:r>
              <a:rPr lang="en-GB" dirty="0" smtClean="0"/>
              <a:t>For example, boiling phenomena in narrow channels, some CFD simulations, etc.</a:t>
            </a:r>
            <a:r>
              <a:rPr lang="en-GB" dirty="0">
                <a:hlinkClick r:id="rId2"/>
              </a:rPr>
              <a:t> </a:t>
            </a:r>
            <a:endParaRPr lang="en-GB" dirty="0" smtClean="0">
              <a:hlinkClick r:id="rId2"/>
            </a:endParaRPr>
          </a:p>
          <a:p>
            <a:r>
              <a:rPr lang="en-GB" dirty="0" smtClean="0">
                <a:hlinkClick r:id="rId2"/>
              </a:rPr>
              <a:t>http</a:t>
            </a:r>
            <a:r>
              <a:rPr lang="en-GB" dirty="0">
                <a:hlinkClick r:id="rId2"/>
              </a:rPr>
              <a:t>://www.elsevier.com/audioslides</a:t>
            </a:r>
            <a:r>
              <a:rPr lang="en-GB" dirty="0"/>
              <a:t> </a:t>
            </a:r>
            <a:endParaRPr lang="en-GB" dirty="0" smtClean="0"/>
          </a:p>
          <a:p>
            <a:pPr marL="0" indent="0">
              <a:buNone/>
            </a:pPr>
            <a:r>
              <a:rPr lang="en-GB" dirty="0" smtClean="0"/>
              <a:t>Allows you to add a Webcast explaining aspects of your research – a sales pitch!</a:t>
            </a:r>
            <a:endParaRPr lang="en-GB" dirty="0"/>
          </a:p>
          <a:p>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27</a:t>
            </a:fld>
            <a:endParaRPr lang="en-GB"/>
          </a:p>
        </p:txBody>
      </p:sp>
    </p:spTree>
    <p:extLst>
      <p:ext uri="{BB962C8B-B14F-4D97-AF65-F5344CB8AC3E}">
        <p14:creationId xmlns:p14="http://schemas.microsoft.com/office/powerpoint/2010/main" val="2229298266"/>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r>
              <a:rPr lang="en-GB" dirty="0" smtClean="0"/>
              <a:t>Standard format for these – see journal home pages</a:t>
            </a:r>
          </a:p>
          <a:p>
            <a:r>
              <a:rPr lang="en-GB" dirty="0" smtClean="0"/>
              <a:t>If you cite a web site, give the date when accessed</a:t>
            </a:r>
          </a:p>
          <a:p>
            <a:r>
              <a:rPr lang="en-GB" dirty="0" smtClean="0"/>
              <a:t>A normal research paper may have 20-30 references, a review 70-100 references.</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28</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3409385618"/>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Finally: A Reminder of the Journal Web Site</a:t>
            </a:r>
            <a:endParaRPr lang="en-GB" dirty="0"/>
          </a:p>
        </p:txBody>
      </p:sp>
      <p:sp>
        <p:nvSpPr>
          <p:cNvPr id="3" name="Content Placeholder 2"/>
          <p:cNvSpPr>
            <a:spLocks noGrp="1"/>
          </p:cNvSpPr>
          <p:nvPr>
            <p:ph idx="1"/>
          </p:nvPr>
        </p:nvSpPr>
        <p:spPr/>
        <p:txBody>
          <a:bodyPr/>
          <a:lstStyle/>
          <a:p>
            <a:r>
              <a:rPr lang="en-GB" dirty="0" smtClean="0">
                <a:hlinkClick r:id="rId2"/>
              </a:rPr>
              <a:t>www.elsevier.com/locate/apthermeng</a:t>
            </a:r>
            <a:endParaRPr lang="en-GB" dirty="0" smtClean="0"/>
          </a:p>
          <a:p>
            <a:pPr>
              <a:buNone/>
            </a:pPr>
            <a:r>
              <a:rPr lang="en-GB" dirty="0" smtClean="0"/>
              <a:t> </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29</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328525930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What an Editor Sees:</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a:t>View Submission </a:t>
            </a:r>
            <a:br>
              <a:rPr lang="en-GB" dirty="0"/>
            </a:br>
            <a:r>
              <a:rPr lang="en-GB" dirty="0"/>
              <a:t>View </a:t>
            </a:r>
            <a:r>
              <a:rPr lang="en-GB" dirty="0" err="1"/>
              <a:t>CrossCheck</a:t>
            </a:r>
            <a:r>
              <a:rPr lang="en-GB" dirty="0"/>
              <a:t> Report</a:t>
            </a:r>
            <a:br>
              <a:rPr lang="en-GB" dirty="0"/>
            </a:br>
            <a:r>
              <a:rPr lang="en-GB" dirty="0"/>
              <a:t>Details</a:t>
            </a:r>
          </a:p>
          <a:p>
            <a:pPr marL="0" indent="0">
              <a:buNone/>
            </a:pPr>
            <a:r>
              <a:rPr lang="en-GB" dirty="0"/>
              <a:t>History</a:t>
            </a:r>
            <a:br>
              <a:rPr lang="en-GB" dirty="0"/>
            </a:br>
            <a:r>
              <a:rPr lang="en-GB" dirty="0"/>
              <a:t>File Inventory </a:t>
            </a:r>
            <a:br>
              <a:rPr lang="en-GB" dirty="0"/>
            </a:br>
            <a:r>
              <a:rPr lang="en-GB" dirty="0"/>
              <a:t>Edit Submission </a:t>
            </a:r>
            <a:br>
              <a:rPr lang="en-GB" dirty="0"/>
            </a:br>
            <a:r>
              <a:rPr lang="en-GB" dirty="0"/>
              <a:t>Classifications </a:t>
            </a:r>
            <a:br>
              <a:rPr lang="en-GB" dirty="0"/>
            </a:br>
            <a:r>
              <a:rPr lang="en-GB" dirty="0"/>
              <a:t>Assign Editor </a:t>
            </a:r>
            <a:br>
              <a:rPr lang="en-GB" dirty="0"/>
            </a:br>
            <a:r>
              <a:rPr lang="en-GB" dirty="0">
                <a:hlinkClick r:id="rId2"/>
              </a:rPr>
              <a:t>Invite Reviewers</a:t>
            </a:r>
            <a:r>
              <a:rPr lang="en-GB" dirty="0"/>
              <a:t> </a:t>
            </a:r>
            <a:br>
              <a:rPr lang="en-GB" dirty="0"/>
            </a:br>
            <a:r>
              <a:rPr lang="en-GB" dirty="0"/>
              <a:t>View Reviews and Comments </a:t>
            </a:r>
            <a:br>
              <a:rPr lang="en-GB" dirty="0"/>
            </a:br>
            <a:r>
              <a:rPr lang="en-GB" dirty="0"/>
              <a:t>Similar Articles in MEDLINE </a:t>
            </a:r>
            <a:br>
              <a:rPr lang="en-GB" dirty="0"/>
            </a:br>
            <a:r>
              <a:rPr lang="en-GB" dirty="0"/>
              <a:t>Scopus Author Search</a:t>
            </a:r>
            <a:br>
              <a:rPr lang="en-GB" dirty="0"/>
            </a:br>
            <a:r>
              <a:rPr lang="en-GB" dirty="0" err="1"/>
              <a:t>CrossRef</a:t>
            </a:r>
            <a:r>
              <a:rPr lang="en-GB" dirty="0"/>
              <a:t> Title Search</a:t>
            </a:r>
            <a:br>
              <a:rPr lang="en-GB" dirty="0"/>
            </a:br>
            <a:r>
              <a:rPr lang="en-GB" dirty="0">
                <a:hlinkClick r:id="rId3"/>
              </a:rPr>
              <a:t>Submit Editor's Decision and Comments</a:t>
            </a:r>
            <a:r>
              <a:rPr lang="en-GB" dirty="0"/>
              <a:t> </a:t>
            </a:r>
            <a:br>
              <a:rPr lang="en-GB" dirty="0"/>
            </a:br>
            <a:r>
              <a:rPr lang="en-GB" dirty="0"/>
              <a:t>Send E-mail </a:t>
            </a:r>
            <a:br>
              <a:rPr lang="en-GB" dirty="0"/>
            </a:br>
            <a:r>
              <a:rPr lang="en-GB" dirty="0">
                <a:hlinkClick r:id="rId4"/>
              </a:rPr>
              <a:t>Linked Submissions</a:t>
            </a:r>
            <a:endParaRPr lang="en-GB" dirty="0"/>
          </a:p>
          <a:p>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Footer Placeholder 4"/>
          <p:cNvSpPr>
            <a:spLocks noGrp="1"/>
          </p:cNvSpPr>
          <p:nvPr>
            <p:ph type="ftr" sz="quarter" idx="11"/>
          </p:nvPr>
        </p:nvSpPr>
        <p:spPr/>
        <p:txBody>
          <a:bodyPr/>
          <a:lstStyle/>
          <a:p>
            <a:r>
              <a:rPr lang="en-GB" smtClean="0"/>
              <a:t>PIG MEETING - APPLIED THERMAL ENGINEERING</a:t>
            </a:r>
            <a:endParaRPr lang="en-GB"/>
          </a:p>
        </p:txBody>
      </p:sp>
      <p:sp>
        <p:nvSpPr>
          <p:cNvPr id="6" name="Slide Number Placeholder 5"/>
          <p:cNvSpPr>
            <a:spLocks noGrp="1"/>
          </p:cNvSpPr>
          <p:nvPr>
            <p:ph type="sldNum" sz="quarter" idx="12"/>
          </p:nvPr>
        </p:nvSpPr>
        <p:spPr/>
        <p:txBody>
          <a:bodyPr/>
          <a:lstStyle/>
          <a:p>
            <a:fld id="{3404F9A6-81F5-44B1-9BCB-BE6DA3033DF0}" type="slidenum">
              <a:rPr lang="en-GB" smtClean="0"/>
              <a:pPr/>
              <a:t>3</a:t>
            </a:fld>
            <a:endParaRPr lang="en-GB"/>
          </a:p>
        </p:txBody>
      </p:sp>
    </p:spTree>
    <p:extLst>
      <p:ext uri="{BB962C8B-B14F-4D97-AF65-F5344CB8AC3E}">
        <p14:creationId xmlns:p14="http://schemas.microsoft.com/office/powerpoint/2010/main" val="30982133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Journal History</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First Issue in 1981 – then called ‘Heat Recovery Systems’ 4 issues/year – under the </a:t>
            </a:r>
            <a:r>
              <a:rPr lang="en-GB" dirty="0" err="1" smtClean="0"/>
              <a:t>Pergamon</a:t>
            </a:r>
            <a:r>
              <a:rPr lang="en-GB" dirty="0" smtClean="0"/>
              <a:t> Press imprint</a:t>
            </a:r>
          </a:p>
          <a:p>
            <a:r>
              <a:rPr lang="en-GB" dirty="0" smtClean="0"/>
              <a:t>Changed its name to ‘Heat Recovery Systems &amp; CHP’ to reflect widening scope</a:t>
            </a:r>
          </a:p>
          <a:p>
            <a:r>
              <a:rPr lang="en-GB" dirty="0" smtClean="0"/>
              <a:t>Then, under Elsevier, to ‘Applied Thermal Engineering’ (ATE)</a:t>
            </a:r>
          </a:p>
          <a:p>
            <a:r>
              <a:rPr lang="en-GB" dirty="0" smtClean="0"/>
              <a:t>So far 10 issues have appeared or are in preparation for 2014</a:t>
            </a:r>
          </a:p>
          <a:p>
            <a:r>
              <a:rPr lang="en-GB" dirty="0" smtClean="0"/>
              <a:t>Current Impact Factor 2.127</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4</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Organisation</a:t>
            </a:r>
            <a:endParaRPr lang="en-GB" dirty="0"/>
          </a:p>
        </p:txBody>
      </p:sp>
      <p:sp>
        <p:nvSpPr>
          <p:cNvPr id="3" name="Content Placeholder 2"/>
          <p:cNvSpPr>
            <a:spLocks noGrp="1"/>
          </p:cNvSpPr>
          <p:nvPr>
            <p:ph idx="1"/>
          </p:nvPr>
        </p:nvSpPr>
        <p:spPr/>
        <p:txBody>
          <a:bodyPr>
            <a:normAutofit lnSpcReduction="10000"/>
          </a:bodyPr>
          <a:lstStyle/>
          <a:p>
            <a:r>
              <a:rPr lang="en-GB" dirty="0" smtClean="0"/>
              <a:t>Keith Lambert is Publisher, Mechanical Engineering, for Elsevier (ATE falls within the Mechanical Engineering portfolio)</a:t>
            </a:r>
          </a:p>
          <a:p>
            <a:r>
              <a:rPr lang="en-GB" dirty="0" smtClean="0"/>
              <a:t>David </a:t>
            </a:r>
            <a:r>
              <a:rPr lang="en-GB" dirty="0" err="1" smtClean="0"/>
              <a:t>Reay</a:t>
            </a:r>
            <a:r>
              <a:rPr lang="en-GB" dirty="0" smtClean="0"/>
              <a:t> is Editor-in-Chief of ATE</a:t>
            </a:r>
          </a:p>
          <a:p>
            <a:r>
              <a:rPr lang="en-GB" dirty="0" smtClean="0"/>
              <a:t>Supported by Regional Editors in Europe, USA, India &amp; China</a:t>
            </a:r>
          </a:p>
          <a:p>
            <a:r>
              <a:rPr lang="en-GB" dirty="0" smtClean="0"/>
              <a:t>Who all have Associate Regional Editors to assist – e.g. In Mexico, Malaysia, China, Japan, and Hungary.</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5</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Paper Processing - 1</a:t>
            </a:r>
            <a:endParaRPr lang="en-GB" dirty="0"/>
          </a:p>
        </p:txBody>
      </p:sp>
      <p:sp>
        <p:nvSpPr>
          <p:cNvPr id="3" name="Content Placeholder 2"/>
          <p:cNvSpPr>
            <a:spLocks noGrp="1"/>
          </p:cNvSpPr>
          <p:nvPr>
            <p:ph idx="1"/>
          </p:nvPr>
        </p:nvSpPr>
        <p:spPr/>
        <p:txBody>
          <a:bodyPr>
            <a:normAutofit lnSpcReduction="10000"/>
          </a:bodyPr>
          <a:lstStyle/>
          <a:p>
            <a:r>
              <a:rPr lang="en-GB" dirty="0" smtClean="0"/>
              <a:t>Elsevier carries out screening for language/layout etc. Paper may be returned to author for modifications</a:t>
            </a:r>
          </a:p>
          <a:p>
            <a:r>
              <a:rPr lang="en-GB" dirty="0" smtClean="0"/>
              <a:t>Then it is (via EES) passed to the Editor-in-Chief, who makes a decision:</a:t>
            </a:r>
          </a:p>
          <a:p>
            <a:pPr lvl="1"/>
            <a:r>
              <a:rPr lang="en-GB" dirty="0" smtClean="0"/>
              <a:t>Reject (on scientific or journal compatibility grounds)</a:t>
            </a:r>
          </a:p>
          <a:p>
            <a:pPr lvl="1"/>
            <a:r>
              <a:rPr lang="en-GB" dirty="0" smtClean="0"/>
              <a:t>Reject outright (e.g. suggest sending it elsewhere)</a:t>
            </a:r>
          </a:p>
          <a:p>
            <a:pPr lvl="1"/>
            <a:r>
              <a:rPr lang="en-GB" dirty="0" smtClean="0"/>
              <a:t>Forward to a Regional Editor</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6</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Paper Processing - 2</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Regional Editor either allocates an Associate Editor to process the paper, or does it himself.</a:t>
            </a:r>
          </a:p>
          <a:p>
            <a:pPr lvl="1"/>
            <a:r>
              <a:rPr lang="en-GB" dirty="0" smtClean="0"/>
              <a:t>Select reviewers (typically 3) – Authors are invited to nominate three independent expert reviewers</a:t>
            </a:r>
          </a:p>
          <a:p>
            <a:pPr lvl="1"/>
            <a:r>
              <a:rPr lang="en-GB" dirty="0" smtClean="0"/>
              <a:t>Send to reviewers</a:t>
            </a:r>
          </a:p>
          <a:p>
            <a:pPr lvl="1"/>
            <a:r>
              <a:rPr lang="en-GB" dirty="0" smtClean="0"/>
              <a:t>Await comments/chase reviewers</a:t>
            </a:r>
          </a:p>
          <a:p>
            <a:pPr lvl="1"/>
            <a:r>
              <a:rPr lang="en-GB" dirty="0" smtClean="0"/>
              <a:t>Send comments to author asking for a revision to be submitted or the paper may be rejected at this stage</a:t>
            </a:r>
          </a:p>
          <a:p>
            <a:pPr lvl="1"/>
            <a:r>
              <a:rPr lang="en-GB" dirty="0" smtClean="0"/>
              <a:t>If a revision submitted, it is sent for reviewing again</a:t>
            </a:r>
          </a:p>
          <a:p>
            <a:pPr lvl="1"/>
            <a:r>
              <a:rPr lang="en-GB" dirty="0" smtClean="0"/>
              <a:t>If, on return, acceptance is recommended, the paper goes to Elsevier for proofing</a:t>
            </a:r>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7</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Choose the Journal Carefully-1</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Look at the Journal Title:</a:t>
            </a:r>
          </a:p>
          <a:p>
            <a:pPr lvl="1"/>
            <a:r>
              <a:rPr lang="en-GB" dirty="0" smtClean="0"/>
              <a:t>Pure science</a:t>
            </a:r>
          </a:p>
          <a:p>
            <a:pPr lvl="1"/>
            <a:r>
              <a:rPr lang="en-GB" dirty="0" smtClean="0"/>
              <a:t>Applied science</a:t>
            </a:r>
          </a:p>
          <a:p>
            <a:pPr lvl="1"/>
            <a:r>
              <a:rPr lang="en-GB" dirty="0" smtClean="0"/>
              <a:t>Applied engineering</a:t>
            </a:r>
          </a:p>
          <a:p>
            <a:pPr lvl="1"/>
            <a:r>
              <a:rPr lang="en-GB" dirty="0" smtClean="0"/>
              <a:t>Areas of these (heat transfer, fluids etc.)</a:t>
            </a:r>
          </a:p>
          <a:p>
            <a:r>
              <a:rPr lang="en-GB" dirty="0" smtClean="0"/>
              <a:t>‘Applied Thermal Engineering’ – means:</a:t>
            </a:r>
          </a:p>
          <a:p>
            <a:pPr lvl="1"/>
            <a:r>
              <a:rPr lang="en-GB" dirty="0" smtClean="0"/>
              <a:t>Applied technologies</a:t>
            </a:r>
          </a:p>
          <a:p>
            <a:pPr lvl="1"/>
            <a:r>
              <a:rPr lang="en-GB" dirty="0" smtClean="0"/>
              <a:t>Those with a thermal content (not necessarily 100%)</a:t>
            </a:r>
          </a:p>
          <a:p>
            <a:pPr lvl="1"/>
            <a:r>
              <a:rPr lang="en-GB" dirty="0" smtClean="0"/>
              <a:t>Related to engineering</a:t>
            </a:r>
          </a:p>
          <a:p>
            <a:r>
              <a:rPr lang="en-GB" dirty="0" smtClean="0"/>
              <a:t>READ the Aims and Scope</a:t>
            </a:r>
          </a:p>
          <a:p>
            <a:pPr lvl="1"/>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8</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848957930"/>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Choose the Journal Carefully-2</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But there are many steps between basic research and the application of a concept</a:t>
            </a:r>
          </a:p>
          <a:p>
            <a:pPr lvl="1"/>
            <a:r>
              <a:rPr lang="en-GB" dirty="0" smtClean="0"/>
              <a:t>An intention to ‘apply’ the research can be sufficient</a:t>
            </a:r>
          </a:p>
          <a:p>
            <a:pPr lvl="1"/>
            <a:r>
              <a:rPr lang="en-GB" dirty="0" smtClean="0"/>
              <a:t>Fundamental thermal research of generic interest to engineering is of interest</a:t>
            </a:r>
          </a:p>
          <a:p>
            <a:r>
              <a:rPr lang="en-GB" dirty="0" smtClean="0"/>
              <a:t>Editors can redirect papers that may be ‘out of scope’ to other journals </a:t>
            </a:r>
          </a:p>
          <a:p>
            <a:pPr lvl="1"/>
            <a:r>
              <a:rPr lang="en-GB" dirty="0" smtClean="0"/>
              <a:t>Int. J. Heat &amp; Mass Transfer, Combustion &amp; Flame, Solar Energy, Int. J. Thermal Sciences, Int. J. of </a:t>
            </a:r>
            <a:r>
              <a:rPr lang="en-GB" dirty="0" err="1" smtClean="0"/>
              <a:t>Exergy</a:t>
            </a:r>
            <a:r>
              <a:rPr lang="en-GB" dirty="0" smtClean="0"/>
              <a:t> are some to which we commonly redirect papers.</a:t>
            </a:r>
          </a:p>
          <a:p>
            <a:pPr lvl="1"/>
            <a:endParaRPr lang="en-GB" dirty="0"/>
          </a:p>
        </p:txBody>
      </p:sp>
      <p:sp>
        <p:nvSpPr>
          <p:cNvPr id="4" name="Date Placeholder 3"/>
          <p:cNvSpPr>
            <a:spLocks noGrp="1"/>
          </p:cNvSpPr>
          <p:nvPr>
            <p:ph type="dt" sz="half" idx="10"/>
          </p:nvPr>
        </p:nvSpPr>
        <p:spPr/>
        <p:txBody>
          <a:bodyPr/>
          <a:lstStyle/>
          <a:p>
            <a:r>
              <a:rPr lang="en-US" smtClean="0"/>
              <a:t>11 July 2014</a:t>
            </a:r>
            <a:endParaRPr lang="en-GB"/>
          </a:p>
        </p:txBody>
      </p:sp>
      <p:sp>
        <p:nvSpPr>
          <p:cNvPr id="5" name="Slide Number Placeholder 4"/>
          <p:cNvSpPr>
            <a:spLocks noGrp="1"/>
          </p:cNvSpPr>
          <p:nvPr>
            <p:ph type="sldNum" sz="quarter" idx="12"/>
          </p:nvPr>
        </p:nvSpPr>
        <p:spPr/>
        <p:txBody>
          <a:bodyPr/>
          <a:lstStyle/>
          <a:p>
            <a:fld id="{3404F9A6-81F5-44B1-9BCB-BE6DA3033DF0}" type="slidenum">
              <a:rPr lang="en-GB" smtClean="0"/>
              <a:pPr/>
              <a:t>9</a:t>
            </a:fld>
            <a:endParaRPr lang="en-GB"/>
          </a:p>
        </p:txBody>
      </p:sp>
      <p:sp>
        <p:nvSpPr>
          <p:cNvPr id="6" name="Footer Placeholder 5"/>
          <p:cNvSpPr>
            <a:spLocks noGrp="1"/>
          </p:cNvSpPr>
          <p:nvPr>
            <p:ph type="ftr" sz="quarter" idx="11"/>
          </p:nvPr>
        </p:nvSpPr>
        <p:spPr/>
        <p:txBody>
          <a:bodyPr/>
          <a:lstStyle/>
          <a:p>
            <a:r>
              <a:rPr lang="en-GB" smtClean="0"/>
              <a:t>PIG MEETING - APPLIED THERMAL ENGINEERING</a:t>
            </a:r>
            <a:endParaRPr lang="en-GB"/>
          </a:p>
        </p:txBody>
      </p:sp>
    </p:spTree>
    <p:extLst>
      <p:ext uri="{BB962C8B-B14F-4D97-AF65-F5344CB8AC3E}">
        <p14:creationId xmlns:p14="http://schemas.microsoft.com/office/powerpoint/2010/main" val="75012180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601</TotalTime>
  <Words>1920</Words>
  <Application>Microsoft Office PowerPoint</Application>
  <PresentationFormat>On-screen Show (4:3)</PresentationFormat>
  <Paragraphs>246</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A Good Paper for  Applied Thermal Engineering</vt:lpstr>
      <vt:lpstr>The Journal URL and Home Page www.elsevier.com/locate/apthermeng</vt:lpstr>
      <vt:lpstr>What an Editor Sees:</vt:lpstr>
      <vt:lpstr>Journal History</vt:lpstr>
      <vt:lpstr>Organisation</vt:lpstr>
      <vt:lpstr>Paper Processing - 1</vt:lpstr>
      <vt:lpstr>Paper Processing - 2</vt:lpstr>
      <vt:lpstr>Choose the Journal Carefully-1</vt:lpstr>
      <vt:lpstr>Choose the Journal Carefully-2</vt:lpstr>
      <vt:lpstr>Conference Papers</vt:lpstr>
      <vt:lpstr>Special Issues</vt:lpstr>
      <vt:lpstr>Review Papers</vt:lpstr>
      <vt:lpstr>A ‘Good’ Paper for ATE</vt:lpstr>
      <vt:lpstr>Keywords</vt:lpstr>
      <vt:lpstr>Graphical Abstract and Highlights</vt:lpstr>
      <vt:lpstr>The Main Paper Sections - 1</vt:lpstr>
      <vt:lpstr>The Main Paper Sections - 2</vt:lpstr>
      <vt:lpstr>The Main Paper Sections - 2</vt:lpstr>
      <vt:lpstr>The Abstract</vt:lpstr>
      <vt:lpstr>The Introduction</vt:lpstr>
      <vt:lpstr>The Introduction - 2</vt:lpstr>
      <vt:lpstr>Main Text</vt:lpstr>
      <vt:lpstr>Discussion of Results</vt:lpstr>
      <vt:lpstr>Conclusions</vt:lpstr>
      <vt:lpstr>Acknowledgements</vt:lpstr>
      <vt:lpstr>Figures &amp; Tables</vt:lpstr>
      <vt:lpstr>Videos &amp; Webcasts</vt:lpstr>
      <vt:lpstr>References</vt:lpstr>
      <vt:lpstr>Finally: A Reminder of the Journal Web Site</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Good Paper for Applied Thermal Engineering</dc:title>
  <dc:creator>ndar4</dc:creator>
  <cp:lastModifiedBy>mcedar</cp:lastModifiedBy>
  <cp:revision>45</cp:revision>
  <dcterms:created xsi:type="dcterms:W3CDTF">2012-02-16T10:58:23Z</dcterms:created>
  <dcterms:modified xsi:type="dcterms:W3CDTF">2014-07-10T13:55:09Z</dcterms:modified>
</cp:coreProperties>
</file>